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1"/>
  </p:sldMasterIdLst>
  <p:notesMasterIdLst>
    <p:notesMasterId r:id="rId13"/>
  </p:notesMasterIdLst>
  <p:handoutMasterIdLst>
    <p:handoutMasterId r:id="rId14"/>
  </p:handoutMasterIdLst>
  <p:sldIdLst>
    <p:sldId id="294" r:id="rId2"/>
    <p:sldId id="296" r:id="rId3"/>
    <p:sldId id="334" r:id="rId4"/>
    <p:sldId id="348" r:id="rId5"/>
    <p:sldId id="349" r:id="rId6"/>
    <p:sldId id="352" r:id="rId7"/>
    <p:sldId id="385" r:id="rId8"/>
    <p:sldId id="362" r:id="rId9"/>
    <p:sldId id="380" r:id="rId10"/>
    <p:sldId id="259" r:id="rId11"/>
    <p:sldId id="260" r:id="rId12"/>
  </p:sldIdLst>
  <p:sldSz cx="9144000" cy="7315200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6" d="100"/>
          <a:sy n="76" d="100"/>
        </p:scale>
        <p:origin x="1085" y="58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9850" y="92075"/>
            <a:ext cx="41529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eaLnBrk="0" hangingPunct="0">
              <a:defRPr/>
            </a:pPr>
            <a:r>
              <a:rPr lang="en-US" sz="1400">
                <a:latin typeface="Arial" charset="0"/>
              </a:rPr>
              <a:t>INDUSTRIAL/ORGANIZATIONAL PSYCHOLOGY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9850" y="8750300"/>
            <a:ext cx="77152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eaLnBrk="0" hangingPunct="0">
              <a:defRPr/>
            </a:pPr>
            <a:fld id="{D5E1F0FE-DC06-4908-AB4C-EA153B212B05}" type="datetime1">
              <a:rPr lang="en-US" sz="1400">
                <a:latin typeface="Arial" charset="0"/>
              </a:rPr>
              <a:pPr eaLnBrk="0" hangingPunct="0">
                <a:defRPr/>
              </a:pPr>
              <a:t>10/5/2016</a:t>
            </a:fld>
            <a:endParaRPr lang="en-US" sz="1400">
              <a:latin typeface="Arial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fld id="{312CFDC6-21DD-4DF2-8938-D338DB65348F}" type="slidenum">
              <a:rPr lang="en-US" altLang="en-US" sz="1400">
                <a:latin typeface="Arial" panose="020B0604020202020204" pitchFamily="34" charset="0"/>
              </a:rPr>
              <a:pPr algn="r"/>
              <a:t>‹#›</a:t>
            </a:fld>
            <a:endParaRPr lang="en-US" altLang="en-US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825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1" name="Rectangle 3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89050" y="687388"/>
            <a:ext cx="4279900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91275" y="87503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fld id="{F372DF7A-4FAB-4330-B806-E65069EB4A1A}" type="slidenum">
              <a:rPr lang="en-US" altLang="en-US" sz="1400">
                <a:latin typeface="Arial" panose="020B0604020202020204" pitchFamily="34" charset="0"/>
              </a:rPr>
              <a:pPr algn="r"/>
              <a:t>‹#›</a:t>
            </a:fld>
            <a:endParaRPr lang="en-US" altLang="en-US" sz="1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4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43013" y="676275"/>
            <a:ext cx="4321175" cy="3457575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359275"/>
            <a:ext cx="5011738" cy="41338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08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243013" y="676275"/>
            <a:ext cx="4321175" cy="3457575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359275"/>
            <a:ext cx="5011738" cy="41338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52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67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11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73152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5" y="860"/>
                <a:ext cx="157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6" y="3347"/>
                <a:ext cx="158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4240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870075"/>
            <a:ext cx="7772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40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530600"/>
            <a:ext cx="6400800" cy="18700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BCFE6-CCDF-4975-B129-4C139B83A3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08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A37635-B80B-4EDA-879F-5D4B088475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9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700588"/>
            <a:ext cx="7772400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100388"/>
            <a:ext cx="7772400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67025-3887-41CE-B24A-04D3E0D6B8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720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32000"/>
            <a:ext cx="3810000" cy="4389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32000"/>
            <a:ext cx="3810000" cy="4389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6F85D-A0EF-4C96-86E6-33E3E006D9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804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688"/>
            <a:ext cx="8229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36713"/>
            <a:ext cx="40401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9338"/>
            <a:ext cx="40401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36713"/>
            <a:ext cx="40417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9338"/>
            <a:ext cx="40417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3FF8A0-F45D-4F23-AA6E-3223579904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14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5D136-9304-4383-A88A-C94C5BD848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11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FCD72F-10A3-4AD0-86F3-313375ECFF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59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513"/>
            <a:ext cx="3008313" cy="12398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90513"/>
            <a:ext cx="5111750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30350"/>
            <a:ext cx="3008313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1544D-CA4E-40EB-B00B-3F38FDC78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9046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21275"/>
            <a:ext cx="5486400" cy="6032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54050"/>
            <a:ext cx="5486400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24525"/>
            <a:ext cx="5486400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AD093-B859-43A9-BBD3-FA1EFF1AA7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027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A4AF3-B802-4EFA-8E51-D0BAF9631E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140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25438"/>
            <a:ext cx="20002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25438"/>
            <a:ext cx="58483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DDE0C8-7711-42C1-AF96-74ACA77C2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034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25438"/>
            <a:ext cx="800100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3E2F8-458A-4398-B87A-0BD8562F69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595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5438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032000"/>
            <a:ext cx="3810000" cy="4389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800600" y="2032000"/>
            <a:ext cx="3810000" cy="438943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11BA4-A077-4E7B-BDDF-38E3332501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249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5438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38200" y="2032000"/>
            <a:ext cx="3810000" cy="438943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0" y="2032000"/>
            <a:ext cx="3810000" cy="4389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570FF-C130-4B14-8690-E50971367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226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5438"/>
            <a:ext cx="7772400" cy="1219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032000"/>
            <a:ext cx="7772400" cy="438943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670592-F27F-4F82-A937-F2914B21A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47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73152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4131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1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1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9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5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413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13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14136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137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4137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373" name="Line 61"/>
              <p:cNvSpPr>
                <a:spLocks noChangeShapeType="1"/>
              </p:cNvSpPr>
              <p:nvPr/>
            </p:nvSpPr>
            <p:spPr bwMode="ltGray">
              <a:xfrm>
                <a:off x="336" y="919"/>
                <a:ext cx="0" cy="287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374" name="Arc 62"/>
              <p:cNvSpPr>
                <a:spLocks/>
              </p:cNvSpPr>
              <p:nvPr/>
            </p:nvSpPr>
            <p:spPr bwMode="ltGray">
              <a:xfrm flipH="1">
                <a:off x="218" y="913"/>
                <a:ext cx="238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25438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032000"/>
            <a:ext cx="77724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137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664325"/>
            <a:ext cx="1905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7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64325"/>
            <a:ext cx="2895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137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64325"/>
            <a:ext cx="1905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85397A-B4A7-4EB2-AE40-4CF04E14EF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Recruitment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7391400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3200" b="1" i="1">
                <a:latin typeface="Arial" panose="020B0604020202020204" pitchFamily="34" charset="0"/>
              </a:rPr>
              <a:t>Company considers:</a:t>
            </a:r>
            <a:endParaRPr lang="en-US" altLang="en-US" sz="3200">
              <a:latin typeface="Arial" panose="020B0604020202020204" pitchFamily="34" charset="0"/>
            </a:endParaRPr>
          </a:p>
          <a:p>
            <a:r>
              <a:rPr lang="en-US" altLang="en-US" sz="3200">
                <a:latin typeface="Arial" panose="020B0604020202020204" pitchFamily="34" charset="0"/>
              </a:rPr>
              <a:t>1)  internal vs. external recruitment </a:t>
            </a:r>
          </a:p>
          <a:p>
            <a:r>
              <a:rPr lang="en-US" altLang="en-US" sz="3200">
                <a:latin typeface="Arial" panose="020B0604020202020204" pitchFamily="34" charset="0"/>
              </a:rPr>
              <a:t>2)  train or hire with existing skills</a:t>
            </a:r>
          </a:p>
          <a:p>
            <a:r>
              <a:rPr lang="en-US" altLang="en-US" sz="3200">
                <a:latin typeface="Arial" panose="020B0604020202020204" pitchFamily="34" charset="0"/>
              </a:rPr>
              <a:t>3)  cost per applicant</a:t>
            </a:r>
          </a:p>
          <a:p>
            <a:r>
              <a:rPr lang="en-US" altLang="en-US" sz="3200">
                <a:latin typeface="Arial" panose="020B0604020202020204" pitchFamily="34" charset="0"/>
              </a:rPr>
              <a:t>4)  cost per qualified applicant</a:t>
            </a:r>
          </a:p>
          <a:p>
            <a:r>
              <a:rPr lang="en-US" altLang="en-US" sz="3200">
                <a:latin typeface="Arial" panose="020B0604020202020204" pitchFamily="34" charset="0"/>
              </a:rPr>
              <a:t>5)  use of a realistic job preview (RJP)</a:t>
            </a:r>
          </a:p>
          <a:p>
            <a:pPr>
              <a:buFontTx/>
              <a:buAutoNum type="arabicParenR" startAt="6"/>
            </a:pPr>
            <a:r>
              <a:rPr lang="en-US" altLang="en-US" sz="3200">
                <a:latin typeface="Arial" panose="020B0604020202020204" pitchFamily="34" charset="0"/>
              </a:rPr>
              <a:t> recruitment methods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150813"/>
            <a:ext cx="8637588" cy="1431925"/>
          </a:xfrm>
        </p:spPr>
        <p:txBody>
          <a:bodyPr/>
          <a:lstStyle/>
          <a:p>
            <a:pPr eaLnBrk="1" hangingPunct="1"/>
            <a:r>
              <a:rPr lang="en-US" altLang="en-US" smtClean="0"/>
              <a:t>Evaluating Recruitment Effectiveness</a:t>
            </a: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Time to fill</a:t>
            </a:r>
          </a:p>
          <a:p>
            <a:pPr eaLnBrk="1" hangingPunct="1"/>
            <a:r>
              <a:rPr lang="en-US" altLang="en-US" sz="2800" smtClean="0"/>
              <a:t>Retention rates</a:t>
            </a:r>
          </a:p>
          <a:p>
            <a:pPr eaLnBrk="1" hangingPunct="1"/>
            <a:r>
              <a:rPr lang="en-US" altLang="en-US" sz="2800" smtClean="0"/>
              <a:t>Cost per hire</a:t>
            </a:r>
          </a:p>
          <a:p>
            <a:pPr eaLnBrk="1" hangingPunct="1"/>
            <a:r>
              <a:rPr lang="en-US" altLang="en-US" sz="2800" smtClean="0"/>
              <a:t>Number of applicants</a:t>
            </a:r>
          </a:p>
          <a:p>
            <a:pPr eaLnBrk="1" hangingPunct="1"/>
            <a:r>
              <a:rPr lang="en-US" altLang="en-US" sz="2800" smtClean="0"/>
              <a:t>Job performance of new hires</a:t>
            </a:r>
          </a:p>
          <a:p>
            <a:pPr eaLnBrk="1" hangingPunct="1"/>
            <a:r>
              <a:rPr lang="en-US" altLang="en-US" sz="2800" smtClean="0"/>
              <a:t>EEO/diversity impact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6148" name="Picture 4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7913" y="2032000"/>
            <a:ext cx="3330575" cy="4389438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0178DF6-D1BF-420C-A58D-D8C57A19FCFB}" type="slidenum">
              <a:rPr lang="en-US" altLang="en-US" sz="1400"/>
              <a:pPr eaLnBrk="1" hangingPunct="1"/>
              <a:t>3</a:t>
            </a:fld>
            <a:endParaRPr lang="en-US" altLang="en-US" sz="14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640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</a:rPr>
              <a:t>Cover Letter Paragraphs</a:t>
            </a:r>
          </a:p>
        </p:txBody>
      </p:sp>
      <p:sp>
        <p:nvSpPr>
          <p:cNvPr id="819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544638"/>
            <a:ext cx="7772400" cy="5364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Opening Paragraph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Here is my resume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This is the job I am applying for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This is how I know about the job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Second Paragraph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I am qualified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Here is why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Optional Paragraph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Why your organization?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accent2"/>
                </a:solidFill>
              </a:rPr>
              <a:t>Last Paragraph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Looking forward to hearing from you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Here is how to reach me</a:t>
            </a:r>
          </a:p>
        </p:txBody>
      </p:sp>
      <p:pic>
        <p:nvPicPr>
          <p:cNvPr id="8197" name="Picture 4" descr="BD0501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089275"/>
            <a:ext cx="2770188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143F9BAB-64C2-49BA-AC02-7E086E7A69C6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</a:rPr>
              <a:t>Sample Professional Strengths</a:t>
            </a:r>
          </a:p>
        </p:txBody>
      </p:sp>
      <p:sp>
        <p:nvSpPr>
          <p:cNvPr id="10244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2032000"/>
            <a:ext cx="4191000" cy="4389438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Highest degree</a:t>
            </a:r>
          </a:p>
          <a:p>
            <a:pPr eaLnBrk="1" hangingPunct="1"/>
            <a:r>
              <a:rPr lang="en-US" altLang="en-US" sz="2800" smtClean="0"/>
              <a:t>Work experience</a:t>
            </a:r>
          </a:p>
          <a:p>
            <a:pPr eaLnBrk="1" hangingPunct="1"/>
            <a:r>
              <a:rPr lang="en-US" altLang="en-US" sz="2800" smtClean="0"/>
              <a:t>Computer skills</a:t>
            </a:r>
          </a:p>
          <a:p>
            <a:pPr eaLnBrk="1" hangingPunct="1"/>
            <a:r>
              <a:rPr lang="en-US" altLang="en-US" sz="2800" smtClean="0"/>
              <a:t>Other skills</a:t>
            </a:r>
          </a:p>
          <a:p>
            <a:pPr eaLnBrk="1" hangingPunct="1"/>
            <a:r>
              <a:rPr lang="en-US" altLang="en-US" sz="2800" smtClean="0"/>
              <a:t>Languages spoken</a:t>
            </a:r>
          </a:p>
          <a:p>
            <a:pPr eaLnBrk="1" hangingPunct="1"/>
            <a:r>
              <a:rPr lang="en-US" altLang="en-US" sz="2800" smtClean="0"/>
              <a:t>Leadership experience</a:t>
            </a:r>
          </a:p>
          <a:p>
            <a:pPr eaLnBrk="1" hangingPunct="1"/>
            <a:r>
              <a:rPr lang="en-US" altLang="en-US" sz="2800" smtClean="0"/>
              <a:t>International travel</a:t>
            </a:r>
          </a:p>
          <a:p>
            <a:pPr eaLnBrk="1" hangingPunct="1"/>
            <a:r>
              <a:rPr lang="en-US" altLang="en-US" sz="2800" smtClean="0"/>
              <a:t>Personal traits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10245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4338" y="2112963"/>
            <a:ext cx="2117725" cy="4389437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F6517DFE-3E12-45B5-BBE5-D0CEF44687DF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</a:rPr>
              <a:t>Sample Highlights</a:t>
            </a:r>
          </a:p>
        </p:txBody>
      </p:sp>
      <p:sp>
        <p:nvSpPr>
          <p:cNvPr id="11268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12963"/>
            <a:ext cx="4191000" cy="4389437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Minor or concentration</a:t>
            </a:r>
          </a:p>
          <a:p>
            <a:pPr eaLnBrk="1" hangingPunct="1"/>
            <a:r>
              <a:rPr lang="en-US" altLang="en-US" sz="2800" smtClean="0"/>
              <a:t>GPA (overall, major)</a:t>
            </a:r>
          </a:p>
          <a:p>
            <a:pPr eaLnBrk="1" hangingPunct="1"/>
            <a:r>
              <a:rPr lang="en-US" altLang="en-US" sz="2800" smtClean="0"/>
              <a:t>Clubs</a:t>
            </a:r>
          </a:p>
          <a:p>
            <a:pPr eaLnBrk="1" hangingPunct="1"/>
            <a:r>
              <a:rPr lang="en-US" altLang="en-US" sz="2800" smtClean="0"/>
              <a:t>Leadership positions</a:t>
            </a:r>
          </a:p>
          <a:p>
            <a:pPr eaLnBrk="1" hangingPunct="1"/>
            <a:r>
              <a:rPr lang="en-US" altLang="en-US" sz="2800" smtClean="0"/>
              <a:t>Community service</a:t>
            </a:r>
          </a:p>
          <a:p>
            <a:pPr eaLnBrk="1" hangingPunct="1"/>
            <a:r>
              <a:rPr lang="en-US" altLang="en-US" sz="2800" smtClean="0"/>
              <a:t>Worked to finance education</a:t>
            </a:r>
          </a:p>
          <a:p>
            <a:pPr eaLnBrk="1" hangingPunct="1"/>
            <a:r>
              <a:rPr lang="en-US" altLang="en-US" sz="2800" smtClean="0"/>
              <a:t>Internships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11269" name="Picture 4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2357438"/>
            <a:ext cx="2897188" cy="4144962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D18AAD1A-4C6F-4A2D-BCCF-D75F17497830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5438"/>
            <a:ext cx="8229600" cy="12192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FF0000"/>
                </a:solidFill>
              </a:rPr>
              <a:t>Optimal Employee Selection Systems</a:t>
            </a:r>
          </a:p>
        </p:txBody>
      </p:sp>
      <p:sp>
        <p:nvSpPr>
          <p:cNvPr id="1331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544638"/>
            <a:ext cx="8001000" cy="5364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rgbClr val="3333FF"/>
                </a:solidFill>
              </a:rPr>
              <a:t>Are Valid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Based on a job analysis (content validity)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Predict work-related behavior (criterion validity)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rgbClr val="3333FF"/>
                </a:solidFill>
              </a:rPr>
              <a:t>Reduce the Chance of a Legal Challenge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Face valid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Don’t invade privacy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Don’t intentionally discriminate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Minimize adverse impact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rgbClr val="3333FF"/>
                </a:solidFill>
              </a:rPr>
              <a:t>Are Cost Effective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Cost to purchase/create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Cost to administer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Cost to score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9050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Structured Interviews are Optimal….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Unstructured Interviews are NOT!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19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6AA0A132-3ABC-4752-A88E-93B99B3EDD12}" type="slidenum">
              <a:rPr lang="en-US" altLang="en-US" sz="1400"/>
              <a:pPr eaLnBrk="1" hangingPunct="1"/>
              <a:t>8</a:t>
            </a:fld>
            <a:endParaRPr lang="en-US" altLang="en-US" sz="14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219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>
                <a:solidFill>
                  <a:schemeClr val="bg2">
                    <a:lumMod val="75000"/>
                  </a:schemeClr>
                </a:solidFill>
              </a:rPr>
              <a:t>Interview </a:t>
            </a:r>
            <a:r>
              <a:rPr lang="en-US" altLang="en-US" sz="4000" dirty="0" smtClean="0">
                <a:solidFill>
                  <a:schemeClr val="bg2">
                    <a:lumMod val="75000"/>
                  </a:schemeClr>
                </a:solidFill>
              </a:rPr>
              <a:t>Steps</a:t>
            </a:r>
            <a:endParaRPr lang="en-US" altLang="en-US" sz="40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41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12963"/>
            <a:ext cx="5257800" cy="4551362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Conduct a thorough job analysis</a:t>
            </a:r>
          </a:p>
          <a:p>
            <a:pPr eaLnBrk="1" hangingPunct="1"/>
            <a:r>
              <a:rPr lang="en-US" altLang="en-US" sz="2800" smtClean="0"/>
              <a:t>Determine best way to measure each KSAO</a:t>
            </a:r>
          </a:p>
          <a:p>
            <a:pPr eaLnBrk="1" hangingPunct="1"/>
            <a:r>
              <a:rPr lang="en-US" altLang="en-US" sz="2800" smtClean="0"/>
              <a:t>Construct Questions</a:t>
            </a:r>
          </a:p>
          <a:p>
            <a:pPr eaLnBrk="1" hangingPunct="1"/>
            <a:r>
              <a:rPr lang="en-US" altLang="en-US" sz="2800" smtClean="0"/>
              <a:t>Determine rating anchors for each question</a:t>
            </a:r>
          </a:p>
          <a:p>
            <a:pPr eaLnBrk="1" hangingPunct="1"/>
            <a:r>
              <a:rPr lang="en-US" altLang="en-US" sz="2800" smtClean="0"/>
              <a:t>Choose two or more members for the interview panel</a:t>
            </a:r>
          </a:p>
        </p:txBody>
      </p:sp>
      <p:pic>
        <p:nvPicPr>
          <p:cNvPr id="17413" name="Picture 4" descr="j0231746"/>
          <p:cNvPicPr>
            <a:picLocks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3344863"/>
            <a:ext cx="2767013" cy="2809875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fld id="{7D2B79A7-E6EB-4759-9154-A0AC5FA98E61}" type="slidenum">
              <a:rPr lang="en-US" altLang="en-US" sz="1400"/>
              <a:pPr eaLnBrk="1" hangingPunct="1"/>
              <a:t>9</a:t>
            </a:fld>
            <a:endParaRPr lang="en-US" altLang="en-US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192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</a:rPr>
              <a:t/>
            </a:r>
            <a:br>
              <a:rPr lang="en-US" altLang="en-US" smtClean="0">
                <a:solidFill>
                  <a:srgbClr val="FF0000"/>
                </a:solidFill>
              </a:rPr>
            </a:br>
            <a:r>
              <a:rPr lang="en-US" altLang="en-US" sz="4000" smtClean="0">
                <a:solidFill>
                  <a:srgbClr val="3333FF"/>
                </a:solidFill>
              </a:rPr>
              <a:t>Interviewing Applicants</a:t>
            </a:r>
          </a:p>
        </p:txBody>
      </p:sp>
      <p:sp>
        <p:nvSpPr>
          <p:cNvPr id="2355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7848600" cy="4389437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Build rapport</a:t>
            </a:r>
          </a:p>
          <a:p>
            <a:pPr eaLnBrk="1" hangingPunct="1"/>
            <a:r>
              <a:rPr lang="en-US" altLang="en-US" sz="2800" dirty="0" smtClean="0"/>
              <a:t>Explain the process and the agenda</a:t>
            </a:r>
          </a:p>
          <a:p>
            <a:pPr eaLnBrk="1" hangingPunct="1"/>
            <a:r>
              <a:rPr lang="en-US" altLang="en-US" sz="2800" dirty="0" smtClean="0"/>
              <a:t>Ask the questions</a:t>
            </a:r>
          </a:p>
          <a:p>
            <a:pPr eaLnBrk="1" hangingPunct="1"/>
            <a:r>
              <a:rPr lang="en-US" altLang="en-US" sz="2800" dirty="0" smtClean="0"/>
              <a:t>Score the answer and take notes after each question</a:t>
            </a:r>
          </a:p>
          <a:p>
            <a:pPr eaLnBrk="1" hangingPunct="1"/>
            <a:r>
              <a:rPr lang="en-US" altLang="en-US" sz="2800" dirty="0" smtClean="0"/>
              <a:t>Provide information about the job and the organization (e.g., salary, benefits, climate)</a:t>
            </a:r>
          </a:p>
          <a:p>
            <a:pPr eaLnBrk="1" hangingPunct="1"/>
            <a:r>
              <a:rPr lang="en-US" altLang="en-US" sz="2800" dirty="0" smtClean="0"/>
              <a:t>Answer interviewee’s questions</a:t>
            </a:r>
          </a:p>
          <a:p>
            <a:pPr eaLnBrk="1" hangingPunct="1"/>
            <a:r>
              <a:rPr lang="en-US" altLang="en-US" sz="2800" dirty="0" smtClean="0"/>
              <a:t>End the interview on a pleasant </a:t>
            </a:r>
            <a:r>
              <a:rPr lang="en-US" altLang="en-US" sz="2800" dirty="0" smtClean="0"/>
              <a:t>note</a:t>
            </a:r>
          </a:p>
          <a:p>
            <a:pPr eaLnBrk="1" hangingPunct="1"/>
            <a:r>
              <a:rPr lang="en-US" altLang="en-US" sz="2800" dirty="0" smtClean="0"/>
              <a:t>Document, document</a:t>
            </a:r>
            <a:endParaRPr lang="en-US" altLang="en-US" sz="2800" dirty="0" smtClean="0"/>
          </a:p>
          <a:p>
            <a:pPr eaLnBrk="1" hangingPunct="1">
              <a:buFontTx/>
              <a:buNone/>
            </a:pPr>
            <a:endParaRPr lang="en-US" altLang="en-US" sz="2800" dirty="0" smtClean="0"/>
          </a:p>
          <a:p>
            <a:pPr eaLnBrk="1" hangingPunct="1">
              <a:buFontTx/>
              <a:buNone/>
            </a:pPr>
            <a:endParaRPr lang="en-US" altLang="en-US" sz="2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 sz="4000" smtClean="0">
                <a:latin typeface="Arial" panose="020B0604020202020204" pitchFamily="34" charset="0"/>
              </a:rPr>
              <a:t>Reasons for lack of prediction </a:t>
            </a:r>
            <a:r>
              <a:rPr lang="en-US" altLang="en-US" sz="4000" b="1" i="1" smtClean="0">
                <a:latin typeface="Arial" panose="020B0604020202020204" pitchFamily="34" charset="0"/>
              </a:rPr>
              <a:t>or</a:t>
            </a:r>
            <a:r>
              <a:rPr lang="en-US" altLang="en-US" sz="4000" smtClean="0">
                <a:latin typeface="Arial" panose="020B0604020202020204" pitchFamily="34" charset="0"/>
              </a:rPr>
              <a:t> Problems with interviews</a:t>
            </a:r>
            <a:endParaRPr lang="en-US" altLang="en-US" sz="4000" smtClean="0"/>
          </a:p>
        </p:txBody>
      </p:sp>
      <p:sp>
        <p:nvSpPr>
          <p:cNvPr id="256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First Impressions &amp; Primacy Effects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Lack of Job Relatedness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Confirmation of hypothesis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Contrast effects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Negative Information Bias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 smtClean="0">
                <a:latin typeface="Arial" panose="020B0604020202020204" pitchFamily="34" charset="0"/>
              </a:rPr>
              <a:t>  </a:t>
            </a:r>
            <a:endParaRPr lang="en-US" altLang="en-US" sz="2400" smtClean="0"/>
          </a:p>
        </p:txBody>
      </p:sp>
      <p:sp>
        <p:nvSpPr>
          <p:cNvPr id="2560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Similar-to-me</a:t>
            </a:r>
          </a:p>
          <a:p>
            <a:pPr eaLnBrk="1" hangingPunct="1"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Physical attractiveness</a:t>
            </a:r>
          </a:p>
          <a:p>
            <a:pPr eaLnBrk="1" hangingPunct="1"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Sex bias</a:t>
            </a:r>
          </a:p>
          <a:p>
            <a:pPr eaLnBrk="1" hangingPunct="1"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Non-verbal cues</a:t>
            </a:r>
          </a:p>
          <a:p>
            <a:pPr eaLnBrk="1" hangingPunct="1"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Interviewers vary in </a:t>
            </a:r>
            <a:br>
              <a:rPr lang="en-US" altLang="en-US" smtClean="0">
                <a:latin typeface="Arial" panose="020B0604020202020204" pitchFamily="34" charset="0"/>
              </a:rPr>
            </a:br>
            <a:r>
              <a:rPr lang="en-US" altLang="en-US" smtClean="0">
                <a:latin typeface="Arial" panose="020B0604020202020204" pitchFamily="34" charset="0"/>
              </a:rPr>
              <a:t>   	decision-making</a:t>
            </a:r>
          </a:p>
          <a:p>
            <a:pPr eaLnBrk="1" hangingPunct="1">
              <a:buFont typeface="Monotype Sorts" pitchFamily="2" charset="2"/>
              <a:buChar char="u"/>
            </a:pPr>
            <a:r>
              <a:rPr lang="en-US" altLang="en-US" smtClean="0">
                <a:latin typeface="Arial" panose="020B0604020202020204" pitchFamily="34" charset="0"/>
              </a:rPr>
              <a:t>Experience has no effect</a:t>
            </a:r>
          </a:p>
          <a:p>
            <a:pPr eaLnBrk="1" hangingPunct="1">
              <a:buFont typeface="Monotype Sorts" pitchFamily="2" charset="2"/>
              <a:buChar char="u"/>
            </a:pP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120063" cy="12192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altLang="en-US" sz="4000" smtClean="0">
                <a:latin typeface="Arial" panose="020B0604020202020204" pitchFamily="34" charset="0"/>
              </a:rPr>
              <a:t>Ways to make interviews more effective</a:t>
            </a:r>
            <a:endParaRPr lang="en-US" altLang="en-US" smtClean="0"/>
          </a:p>
        </p:txBody>
      </p:sp>
      <p:sp>
        <p:nvSpPr>
          <p:cNvPr id="266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>
              <a:buClr>
                <a:schemeClr val="accent2"/>
              </a:buClr>
            </a:pPr>
            <a:r>
              <a:rPr lang="en-US" altLang="en-US" smtClean="0">
                <a:latin typeface="Arial" panose="020B0604020202020204" pitchFamily="34" charset="0"/>
              </a:rPr>
              <a:t>Only use the interview to assess what it can reliably assess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mtClean="0">
                <a:latin typeface="Arial" panose="020B0604020202020204" pitchFamily="34" charset="0"/>
              </a:rPr>
              <a:t>Structure the interview (based on job analysis to be reliable and valid)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mtClean="0">
                <a:latin typeface="Arial" panose="020B0604020202020204" pitchFamily="34" charset="0"/>
              </a:rPr>
              <a:t>Fit the interview</a:t>
            </a:r>
          </a:p>
          <a:p>
            <a:pPr lvl="1" eaLnBrk="1" hangingPunct="1">
              <a:buClr>
                <a:schemeClr val="accent2"/>
              </a:buClr>
            </a:pPr>
            <a:r>
              <a:rPr lang="en-US" altLang="en-US" smtClean="0">
                <a:latin typeface="Arial" panose="020B0604020202020204" pitchFamily="34" charset="0"/>
              </a:rPr>
              <a:t>	1.  Panel interview</a:t>
            </a:r>
          </a:p>
          <a:p>
            <a:pPr lvl="1" eaLnBrk="1" hangingPunct="1">
              <a:buClr>
                <a:schemeClr val="accent2"/>
              </a:buClr>
            </a:pPr>
            <a:r>
              <a:rPr lang="en-US" altLang="en-US" smtClean="0">
                <a:latin typeface="Arial" panose="020B0604020202020204" pitchFamily="34" charset="0"/>
              </a:rPr>
              <a:t>  2.  Situational interview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mtClean="0">
                <a:latin typeface="Arial" panose="020B0604020202020204" pitchFamily="34" charset="0"/>
              </a:rPr>
              <a:t>Interviewer Training </a:t>
            </a:r>
            <a:endParaRPr lang="en-US" altLang="en-US" smtClean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168</TotalTime>
  <Pages>12</Pages>
  <Words>376</Words>
  <Application>Microsoft Office PowerPoint</Application>
  <PresentationFormat>Custom</PresentationFormat>
  <Paragraphs>103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Tahoma</vt:lpstr>
      <vt:lpstr>Arial</vt:lpstr>
      <vt:lpstr>Wingdings</vt:lpstr>
      <vt:lpstr>Monotype Sorts</vt:lpstr>
      <vt:lpstr>Blueprint</vt:lpstr>
      <vt:lpstr>Recruitment</vt:lpstr>
      <vt:lpstr>Evaluating Recruitment Effectiveness</vt:lpstr>
      <vt:lpstr>Cover Letter Paragraphs</vt:lpstr>
      <vt:lpstr>Sample Professional Strengths</vt:lpstr>
      <vt:lpstr>Sample Highlights</vt:lpstr>
      <vt:lpstr>Optimal Employee Selection Systems</vt:lpstr>
      <vt:lpstr>PowerPoint Presentation</vt:lpstr>
      <vt:lpstr> Interview Steps</vt:lpstr>
      <vt:lpstr> Interviewing Applicants</vt:lpstr>
      <vt:lpstr>Reasons for lack of prediction or Problems with interviews</vt:lpstr>
      <vt:lpstr>Ways to make interviews more effective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SELECTION</dc:title>
  <dc:subject/>
  <dc:creator>valarie sheppard</dc:creator>
  <cp:keywords/>
  <dc:description/>
  <cp:lastModifiedBy>Kerrie Baker</cp:lastModifiedBy>
  <cp:revision>25</cp:revision>
  <cp:lastPrinted>1997-10-24T14:40:54Z</cp:lastPrinted>
  <dcterms:created xsi:type="dcterms:W3CDTF">1996-02-20T11:31:58Z</dcterms:created>
  <dcterms:modified xsi:type="dcterms:W3CDTF">2016-10-05T13:11:19Z</dcterms:modified>
</cp:coreProperties>
</file>